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1" r:id="rId2"/>
    <p:sldId id="294" r:id="rId3"/>
    <p:sldId id="295" r:id="rId4"/>
    <p:sldId id="296" r:id="rId5"/>
    <p:sldId id="297" r:id="rId6"/>
    <p:sldId id="298" r:id="rId7"/>
    <p:sldId id="308" r:id="rId8"/>
    <p:sldId id="310" r:id="rId9"/>
    <p:sldId id="299" r:id="rId10"/>
    <p:sldId id="300" r:id="rId11"/>
    <p:sldId id="301" r:id="rId12"/>
    <p:sldId id="302" r:id="rId13"/>
    <p:sldId id="303" r:id="rId14"/>
    <p:sldId id="304" r:id="rId15"/>
    <p:sldId id="267" r:id="rId16"/>
    <p:sldId id="305" r:id="rId17"/>
    <p:sldId id="312" r:id="rId18"/>
    <p:sldId id="306" r:id="rId19"/>
    <p:sldId id="311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64B9F-D1CF-4203-B95C-B48A4B73534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FDEAF-B613-4EA6-95D7-7DE227981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8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4CB28-D644-49A1-B99B-1DDE20350D7E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6EBD9-5C71-41E8-86FB-85E6A2BD9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37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3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92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7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5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7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23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00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9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62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0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6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5A71-0250-4780-A5E2-C9C461507566}" type="datetimeFigureOut">
              <a:rPr lang="en-GB" smtClean="0"/>
              <a:t>25/11/2014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477A-F4E3-4661-92F6-31A014214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95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344" y="2147300"/>
            <a:ext cx="9144000" cy="25778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183958" y="663808"/>
            <a:ext cx="3449339" cy="93610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2114" y="6093296"/>
            <a:ext cx="9144000" cy="720080"/>
          </a:xfrm>
          <a:prstGeom prst="rect">
            <a:avLst/>
          </a:prstGeom>
          <a:blipFill dpi="0" rotWithShape="1">
            <a:blip r:embed="rId4">
              <a:alphaModFix amt="31000"/>
            </a:blip>
            <a:srcRect/>
            <a:tile tx="0" ty="0" sx="100000" sy="100000" flip="none" algn="tl"/>
          </a:blip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958" y="5085184"/>
            <a:ext cx="8784976" cy="1576113"/>
          </a:xfrm>
        </p:spPr>
        <p:txBody>
          <a:bodyPr>
            <a:noAutofit/>
          </a:bodyPr>
          <a:lstStyle/>
          <a:p>
            <a:r>
              <a:rPr lang="el-GR" sz="1800" b="1" dirty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Χαρίδημος Κ. Τσούκας</a:t>
            </a:r>
            <a:endParaRPr lang="en-GB" sz="1800" b="1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l-GR" sz="1400" dirty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Καθηγητής Στρατηγικής Διοίκησης στην </a:t>
            </a:r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Έδρα</a:t>
            </a:r>
            <a:r>
              <a:rPr lang="en-US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 Columbia Ship Management</a:t>
            </a:r>
            <a:endParaRPr lang="el-GR" sz="1400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Τμήμα Διοίκησης Επιχειρήσεων και Δημόσιας Διοίκησης</a:t>
            </a:r>
          </a:p>
          <a:p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Πανεπιστήμιο </a:t>
            </a:r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Κύπρου</a:t>
            </a:r>
            <a:endParaRPr lang="en-US" sz="1400" dirty="0" smtClean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www.htsoukas.com</a:t>
            </a:r>
            <a:r>
              <a:rPr lang="el-GR" sz="16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endParaRPr lang="en-GB" sz="1400" dirty="0">
              <a:solidFill>
                <a:schemeClr val="tx1"/>
              </a:solidFill>
              <a:latin typeface="PFDocument Bold" panose="00000700000000000000" pitchFamily="2" charset="0"/>
            </a:endParaRPr>
          </a:p>
          <a:p>
            <a:endParaRPr lang="en-GB" sz="1400" dirty="0">
              <a:solidFill>
                <a:schemeClr val="bg2">
                  <a:lumMod val="50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114" y="2406444"/>
            <a:ext cx="9146114" cy="194421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Ηγεσία, Φρόνηση, Αυτενέργεια:</a:t>
            </a:r>
            <a:b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l-G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/>
            </a:r>
            <a:br>
              <a:rPr lang="el-G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Πως δημιουργούν οι καλοί οργανισμοί</a:t>
            </a:r>
            <a:endParaRPr lang="en-GB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Το δίλημμα του φυλακισμένου 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131840" y="3234154"/>
            <a:ext cx="1440160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716016" y="3234154"/>
            <a:ext cx="1440160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31840" y="4530298"/>
            <a:ext cx="1440160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716016" y="4530298"/>
            <a:ext cx="1440160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3131840" y="3234154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16016" y="3231328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21576" y="4527472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94832" y="4527472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77560" y="2808214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Ομολογεί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2821613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Δεν ομολογεί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536" y="4254862"/>
            <a:ext cx="184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Φυλακισμένος Α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45612" y="233300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Φυλακισμένος Β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91680" y="3680297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Ομολογεί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11660" y="498262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Δεν ομολογεί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95936" y="3363214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7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43571" y="3923561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7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5936" y="4725626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87144" y="5186841"/>
            <a:ext cx="652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78308" y="3933239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4912" y="3363561"/>
            <a:ext cx="652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7780" y="5186841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52120" y="4725626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006316" y="3360388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3349796" y="3940784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4015025" y="4737531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995339" y="3940521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249405" y="6212865"/>
            <a:ext cx="8892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Πηγή: Τ. </a:t>
            </a:r>
            <a:r>
              <a:rPr lang="el-G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Κέυ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Τα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θεμέλια της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επιτυχίας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: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 Οδηγός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στρατηγικής συμπεριφοράς για τη σύγχρονη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επιχείρηση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σελ 79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Το παιχνίδι των </a:t>
            </a:r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δύο φύλων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31840" y="3234154"/>
            <a:ext cx="1440160" cy="1152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16016" y="3234154"/>
            <a:ext cx="1440160" cy="1152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131840" y="4530298"/>
            <a:ext cx="1440160" cy="1152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716016" y="4530298"/>
            <a:ext cx="1440160" cy="1152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131840" y="3234154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16016" y="3231328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21576" y="4527472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695645" y="4512863"/>
            <a:ext cx="144016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55776" y="2808214"/>
            <a:ext cx="2149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Ποδοσφαιρικός αγώνας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2821613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Χορός Μπαλέτου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4254862"/>
            <a:ext cx="210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Επιλογή του Άντρα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45612" y="233300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Επιλογή της Γυναίκας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5936" y="3363214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2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43571" y="3923561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3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5936" y="4725626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87144" y="5186841"/>
            <a:ext cx="652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0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78308" y="3933239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14912" y="3363561"/>
            <a:ext cx="652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1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57780" y="5186841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2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52120" y="4725626"/>
            <a:ext cx="33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>
                <a:solidFill>
                  <a:schemeClr val="bg1"/>
                </a:solidFill>
                <a:latin typeface="PFDocument Bold" panose="00000700000000000000" pitchFamily="2" charset="0"/>
              </a:rPr>
              <a:t>3</a:t>
            </a:r>
            <a:endParaRPr lang="en-GB" sz="1600" dirty="0">
              <a:solidFill>
                <a:schemeClr val="bg1"/>
              </a:solidFill>
              <a:latin typeface="PFDocument Bold" panose="00000700000000000000" pitchFamily="2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006316" y="3360388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349796" y="3940784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4978308" y="5194340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249405" y="6212865"/>
            <a:ext cx="8892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Πηγή: Τ. </a:t>
            </a:r>
            <a:r>
              <a:rPr lang="el-G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Κέυ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Τα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θεμέλια της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επιτυχίας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: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Οδηγός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στρατηγικής συμπεριφοράς για τη σύγχρονη </a:t>
            </a:r>
            <a:r>
              <a:rPr lang="el-G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επιχείρηση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</a:t>
            </a:r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σελ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86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37168" y="3822918"/>
            <a:ext cx="2149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Ποδοσφαιρικός αγώνας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08860" y="521761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Χορός Μπαλέτου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669538" y="4746240"/>
            <a:ext cx="297325" cy="29732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2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3705671" cy="3528392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α)</a:t>
            </a: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Πειθαναγκαστικά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endParaRPr lang="en-US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ιεραρχία) </a:t>
            </a:r>
            <a:endParaRPr lang="en-GB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Υποχρεωτική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συνεργασία</a:t>
            </a: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(β)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Θεσμικά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(οραματικά, 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αυτο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-δεσμευτικά, συμβολικά) </a:t>
            </a:r>
            <a:endParaRPr lang="en-GB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Αυθόρμητη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συνεργασία, αυτενέργεια</a:t>
            </a: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13" name="Text Placeholder 2"/>
          <p:cNvSpPr txBox="1">
            <a:spLocks/>
          </p:cNvSpPr>
          <p:nvPr/>
        </p:nvSpPr>
        <p:spPr>
          <a:xfrm>
            <a:off x="722313" y="1412776"/>
            <a:ext cx="8026152" cy="115014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Ex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r>
              <a:rPr lang="el-GR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officio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κύριο μέλημα του ηγέτη σε έναν οργανισμό είναι η εμπέδωση της συνεργασίας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Πώς; </a:t>
            </a: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172" y="4201801"/>
            <a:ext cx="2847066" cy="1601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939750"/>
            <a:ext cx="200025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088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84784"/>
            <a:ext cx="5793903" cy="4752528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αυθόρμητη συνεργασία είναι απαραίτητη διότι: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lnSpc>
                <a:spcPct val="150000"/>
              </a:lnSpc>
            </a:pP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(α) η διοικητική γνώση (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managerial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knowledge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) είναι εγγενώς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ατελής </a:t>
            </a: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(β) μειώνεται το κόστος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συντονισμού </a:t>
            </a: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(γ) αυξάνεται η ταχύτητα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απόκρισης </a:t>
            </a: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(δ) ενισχύει την ανθρώπινη αξιοπρέπεια </a:t>
            </a:r>
          </a:p>
        </p:txBody>
      </p:sp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55" y="4163150"/>
            <a:ext cx="5184577" cy="16081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297" y="2204864"/>
            <a:ext cx="7882135" cy="3960440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θεσμική ηγετική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λειτουργία προ-δεσμεύει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τον οργανισμό σε αξίες, κανόνες και προτεραιότητες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		</a:t>
            </a: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	</a:t>
            </a:r>
            <a:r>
              <a:rPr lang="el-GR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Αυτο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-περιορισμός</a:t>
            </a:r>
          </a:p>
          <a:p>
            <a:pPr algn="just"/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flipV="1">
            <a:off x="755576" y="2996952"/>
            <a:ext cx="613275" cy="914181"/>
          </a:xfrm>
          <a:prstGeom prst="ben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Θεσμική </a:t>
            </a:r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ηγετική </a:t>
            </a:r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λειτουργία 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sp>
        <p:nvSpPr>
          <p:cNvPr id="11" name="Bent Arrow 10"/>
          <p:cNvSpPr/>
          <p:nvPr/>
        </p:nvSpPr>
        <p:spPr>
          <a:xfrm flipV="1">
            <a:off x="2481525" y="4185084"/>
            <a:ext cx="613275" cy="914181"/>
          </a:xfrm>
          <a:prstGeom prst="ben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3421595" y="4019134"/>
            <a:ext cx="4930825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</a:t>
            </a:r>
            <a:r>
              <a:rPr lang="el-GR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α) μειώνει τον καιροσκοπισμό </a:t>
            </a:r>
          </a:p>
          <a:p>
            <a:pPr algn="just"/>
            <a:r>
              <a:rPr lang="el-GR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(β) παράγει εμπιστοσύνη </a:t>
            </a:r>
          </a:p>
          <a:p>
            <a:pPr algn="just"/>
            <a:r>
              <a:rPr lang="el-GR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(γ) δημιουργεί συνεκτικότητα και διακριτές ικανότητες</a:t>
            </a:r>
          </a:p>
        </p:txBody>
      </p:sp>
    </p:spTree>
    <p:extLst>
      <p:ext uri="{BB962C8B-B14F-4D97-AF65-F5344CB8AC3E}">
        <p14:creationId xmlns:p14="http://schemas.microsoft.com/office/powerpoint/2010/main" val="7957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908720"/>
            <a:ext cx="7954143" cy="4608512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αυθόρμητη συνεργασία καθίσταται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υπεύθυνη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όταν τα άτομα ενεργούν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φρόνιμα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.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Ο φρόνιμος άνθρωπος ενεργεί για το κοινό καλό και αναζητά τρόπους να το υλοποιεί σε μεταβαλλόμενες κάθε φορά περιστάσεις.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Ο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φρόνιμος άνθρωπος υιοθετεί τους σωστούς σκοπούς και κατανοεί τα «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καθ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έκαστα»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3203848" y="4005064"/>
            <a:ext cx="4930825" cy="10861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 […] Η αρετή κάνει σωστό το σκοπό ενός έργου και η φρόνηση καθορίζει τα μέσα που οδηγούν στην επίτευξη του σκοπού»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62274" y="5379293"/>
            <a:ext cx="7772400" cy="425971"/>
          </a:xfrm>
        </p:spPr>
        <p:txBody>
          <a:bodyPr>
            <a:noAutofit/>
          </a:bodyPr>
          <a:lstStyle/>
          <a:p>
            <a:pPr algn="r"/>
            <a:r>
              <a:rPr lang="el-GR" sz="16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Αριστοτέλης, «Ηθικά </a:t>
            </a:r>
            <a:r>
              <a:rPr lang="el-GR" sz="1600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Νικομάχεια</a:t>
            </a:r>
            <a:r>
              <a:rPr lang="el-GR" sz="16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», 1143β 9-10</a:t>
            </a:r>
            <a:r>
              <a:rPr lang="en-GB" sz="16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/>
            </a:r>
            <a:br>
              <a:rPr lang="en-GB" sz="16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endParaRPr lang="en-GB" sz="16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2790"/>
            <a:ext cx="1740069" cy="238046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719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47876"/>
            <a:ext cx="7954143" cy="3165300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φρόνηση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αναπτύσσεται όταν ένας οργανισμός αναπτύσσει το 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sensus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r>
              <a:rPr lang="el-GR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communis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– το κοινό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πνεύμα (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αξίες, προτεραιότητες) στο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οποίο εθίζονται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τα μέλη του οργανισμού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και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με βάση το οποίο καλλιεργούν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τις αρετές του χαρακτήρα τους.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Το κοινό πνεύμα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καλλιεργείται όταν η άσκηση της εξουσίας υπόκειται σε κανόνες και οι ηγέτες αναπτύσσουν υποδειγματικές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συμπεριφορές.</a:t>
            </a: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0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9592" y="148478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</a:t>
            </a:r>
            <a:r>
              <a:rPr lang="en-GB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A leader’s most important role in any organization is making good judgments – well informed, wise decisions that produce the desired outcomes. When a leader shows consistently good judgment, little else matters. When he or she shows poor judgment, nothing else matters</a:t>
            </a:r>
            <a:r>
              <a:rPr lang="el-G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</a:t>
            </a:r>
            <a:endParaRPr lang="en-GB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n-GB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n-GB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N.M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. </a:t>
            </a:r>
            <a:r>
              <a:rPr lang="en-GB" sz="28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Tichy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and W.G </a:t>
            </a:r>
            <a:r>
              <a:rPr lang="en-GB" sz="28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Bennis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(2007:94)</a:t>
            </a:r>
            <a:endParaRPr lang="en-GB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9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Συμπεράσματα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04058" y="2708920"/>
            <a:ext cx="7954143" cy="3165300"/>
          </a:xfrm>
        </p:spPr>
        <p:txBody>
          <a:bodyPr anchor="t" anchorCtr="0"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ηγεσία συνεισφέρει στη δημιουργία κλίματος εμπιστοσύνης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Χωρίς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αυτενέργεια (άρα και ανάληψη κινδύνου) δεν υπάρχει δημιουργία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φρόνηση συνιστά ένα γενικευμένο γνώρισμα των οργανισμών που δημιουργούν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ηγεσία λειτουργεί ως πρότυπο φρόνησης</a:t>
            </a:r>
          </a:p>
        </p:txBody>
      </p:sp>
    </p:spTree>
    <p:extLst>
      <p:ext uri="{BB962C8B-B14F-4D97-AF65-F5344CB8AC3E}">
        <p14:creationId xmlns:p14="http://schemas.microsoft.com/office/powerpoint/2010/main" val="40985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344" y="2147300"/>
            <a:ext cx="9144000" cy="25778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183958" y="663808"/>
            <a:ext cx="3449339" cy="93610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2114" y="6093296"/>
            <a:ext cx="9144000" cy="720080"/>
          </a:xfrm>
          <a:prstGeom prst="rect">
            <a:avLst/>
          </a:prstGeom>
          <a:blipFill dpi="0" rotWithShape="1">
            <a:blip r:embed="rId4">
              <a:alphaModFix amt="31000"/>
            </a:blip>
            <a:srcRect/>
            <a:tile tx="0" ty="0" sx="100000" sy="100000" flip="none" algn="tl"/>
          </a:blip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958" y="5085184"/>
            <a:ext cx="8784976" cy="1576113"/>
          </a:xfrm>
        </p:spPr>
        <p:txBody>
          <a:bodyPr>
            <a:noAutofit/>
          </a:bodyPr>
          <a:lstStyle/>
          <a:p>
            <a:r>
              <a:rPr lang="el-GR" sz="1800" b="1" dirty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Χαρίδημος Κ. Τσούκας</a:t>
            </a:r>
            <a:endParaRPr lang="en-GB" sz="1800" b="1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l-GR" sz="1400" dirty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Καθηγητής Στρατηγικής Διοίκησης στην </a:t>
            </a:r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Έδρα</a:t>
            </a:r>
            <a:r>
              <a:rPr lang="en-US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 Columbia Ship Management</a:t>
            </a:r>
            <a:endParaRPr lang="el-GR" sz="1400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Τμήμα Διοίκησης Επιχειρήσεων και Δημόσιας Διοίκησης</a:t>
            </a:r>
          </a:p>
          <a:p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Πανεπιστήμιο </a:t>
            </a:r>
            <a:r>
              <a:rPr lang="el-GR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Κύπρου</a:t>
            </a:r>
            <a:endParaRPr lang="en-US" sz="1400" dirty="0" smtClean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www.htsoukas.com</a:t>
            </a:r>
            <a:r>
              <a:rPr lang="el-GR" sz="1600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  <a:p>
            <a:endParaRPr lang="en-GB" sz="1400" dirty="0">
              <a:solidFill>
                <a:schemeClr val="tx1"/>
              </a:solidFill>
              <a:latin typeface="PFDocument Bold" panose="00000700000000000000" pitchFamily="2" charset="0"/>
            </a:endParaRPr>
          </a:p>
          <a:p>
            <a:endParaRPr lang="en-GB" sz="1400" dirty="0">
              <a:solidFill>
                <a:schemeClr val="bg2">
                  <a:lumMod val="50000"/>
                </a:schemeClr>
              </a:solidFill>
              <a:latin typeface="PFDocument Bold" panose="00000700000000000000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114" y="2406444"/>
            <a:ext cx="9146114" cy="194421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Ηγεσία, Φρόνηση, Αυτενέργεια:</a:t>
            </a:r>
            <a:b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l-G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/>
            </a:r>
            <a:br>
              <a:rPr lang="el-G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l-G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Πως δημιουργούν οι καλοί οργανισμοί</a:t>
            </a:r>
            <a:endParaRPr lang="en-GB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0888"/>
            <a:ext cx="7772400" cy="3600400"/>
          </a:xfrm>
        </p:spPr>
        <p:txBody>
          <a:bodyPr anchor="t">
            <a:normAutofit/>
          </a:bodyPr>
          <a:lstStyle/>
          <a:p>
            <a:pPr algn="just">
              <a:spcBef>
                <a:spcPts val="0"/>
              </a:spcBef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πρόκληση για έναν καλό οργανισμό είναι η διασφάλιση της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αυθόρμητης, υπεύθυνης συνεργασίας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των μελών του, σε συνθήκες σχέσεων εξουσίας.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spcBef>
                <a:spcPts val="0"/>
              </a:spcBef>
            </a:pP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spcBef>
                <a:spcPts val="0"/>
              </a:spcBef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Αυτό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συμβαίνει όταν οι επικεφαλής δημιουργούν συνθήκες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εμπιστοσύνης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και λειτουργούν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φρόνιμα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ενθαρρύνοντας έτσι τα μέλη του οργανισμού να ασκούν την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κρίση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τους και να 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αυτενεργούν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.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Ο πυρήνας του επιχειρήματος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0888"/>
            <a:ext cx="7772400" cy="1440160"/>
          </a:xfrm>
        </p:spPr>
        <p:txBody>
          <a:bodyPr anchor="t">
            <a:normAutofit/>
          </a:bodyPr>
          <a:lstStyle/>
          <a:p>
            <a:pPr algn="just">
              <a:spcBef>
                <a:spcPts val="0"/>
              </a:spcBef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Όλοι οι οργανισμοί εν δυνάμει δημιουργούν. Η δημιουργία, ως δυνατότητα, ενυπάρχει σε όλα τα οργανωμένα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συστήματα</a:t>
            </a:r>
          </a:p>
          <a:p>
            <a:pPr algn="just">
              <a:spcBef>
                <a:spcPts val="0"/>
              </a:spcBef>
            </a:pPr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spcBef>
                <a:spcPts val="0"/>
              </a:spcBef>
            </a:pP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Η δημιουργικότητα είναι εγγενής ικανότητα του ανθρώπινου νου.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Γενικευμένη </a:t>
            </a:r>
            <a:r>
              <a:rPr lang="el-GR" sz="24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δημιουργικότητα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751635" y="3861048"/>
            <a:ext cx="7772400" cy="2520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</a:t>
            </a:r>
            <a:r>
              <a:rPr lang="en-GB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[…] </a:t>
            </a:r>
            <a:r>
              <a:rPr lang="en-GB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Generative thought is not unusual. It is not limited to situations in which a creative genius crafts a new concept that will inspire a future generations of innovators. Rather, it is ubiquitous, present in the most commonplace of human </a:t>
            </a:r>
            <a:r>
              <a:rPr lang="en-GB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activities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</a:t>
            </a:r>
            <a:r>
              <a:rPr lang="en-GB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endParaRPr lang="el-GR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spcBef>
                <a:spcPts val="0"/>
              </a:spcBef>
            </a:pPr>
            <a:endParaRPr lang="en-GB" sz="105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>
              <a:spcBef>
                <a:spcPts val="0"/>
              </a:spcBef>
            </a:pPr>
            <a:r>
              <a:rPr lang="en-GB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Ward</a:t>
            </a:r>
            <a:r>
              <a:rPr lang="en-GB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Smith and </a:t>
            </a:r>
            <a:r>
              <a:rPr lang="en-GB" sz="16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Vaid</a:t>
            </a:r>
            <a:r>
              <a:rPr lang="en-GB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(Eds.), </a:t>
            </a:r>
            <a:r>
              <a:rPr lang="en-GB" sz="16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Creative Thought: An Investigation of Conceptual Structures and Processes</a:t>
            </a:r>
            <a:r>
              <a:rPr lang="en-GB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1997, </a:t>
            </a:r>
            <a:r>
              <a:rPr lang="en-GB" sz="1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p.3</a:t>
            </a:r>
            <a:endParaRPr lang="el-GR" sz="1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Παραδείγματα δημιουργικής εργασίας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90665">
            <a:off x="1532106" y="2471851"/>
            <a:ext cx="6096532" cy="34267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80"/>
          <a:stretch/>
        </p:blipFill>
        <p:spPr>
          <a:xfrm>
            <a:off x="6494769" y="6093296"/>
            <a:ext cx="2323289" cy="7762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6180899"/>
            <a:ext cx="6243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Amabile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T., Fisher, C.M. &amp;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Pillemer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J. (2014), IDEO's culture of helping, </a:t>
            </a: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  <a:p>
            <a:r>
              <a:rPr lang="en-GB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Harvard </a:t>
            </a:r>
            <a:r>
              <a:rPr lang="en-GB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Business Review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92/1-2, pp. 54-61</a:t>
            </a:r>
          </a:p>
        </p:txBody>
      </p:sp>
    </p:spTree>
    <p:extLst>
      <p:ext uri="{BB962C8B-B14F-4D97-AF65-F5344CB8AC3E}">
        <p14:creationId xmlns:p14="http://schemas.microsoft.com/office/powerpoint/2010/main" val="11338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Παραδείγματα δημιουργικής εργασίας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26489"/>
            <a:ext cx="5400599" cy="41348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637" y="5353191"/>
            <a:ext cx="2438401" cy="10561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6261322"/>
            <a:ext cx="7776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Orr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J.E. (1996), 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Italic" panose="00000B00000000000000" pitchFamily="2" charset="0"/>
              </a:rPr>
              <a:t>Talking About Machines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, ILR Press/Cornell University Press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60232" y="2777944"/>
            <a:ext cx="3390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Συντηρητής </a:t>
            </a:r>
          </a:p>
          <a:p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Φωτοτυπικών </a:t>
            </a:r>
          </a:p>
          <a:p>
            <a:r>
              <a:rPr lang="el-G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FDocument Bold" panose="00000700000000000000" pitchFamily="2" charset="0"/>
              </a:rPr>
              <a:t>Μηχανών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8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344" y="1484784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1508769"/>
            <a:ext cx="7844408" cy="4622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Παραδείγματα δημιουργικής εργασίας</a:t>
            </a:r>
            <a:endParaRPr lang="en-GB" sz="280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1520" y="5805264"/>
            <a:ext cx="8784976" cy="425971"/>
          </a:xfrm>
        </p:spPr>
        <p:txBody>
          <a:bodyPr>
            <a:noAutofit/>
          </a:bodyPr>
          <a:lstStyle/>
          <a:p>
            <a:pPr algn="r"/>
            <a:r>
              <a:rPr lang="el-GR" sz="18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Καθημερινά επαγγέλματα - Γραμματέας, </a:t>
            </a:r>
            <a:r>
              <a:rPr lang="el-GR" sz="18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Σερβιτόρος</a:t>
            </a:r>
            <a:r>
              <a:rPr lang="el-GR" sz="18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</a:t>
            </a:r>
            <a:r>
              <a:rPr lang="el-GR" sz="18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Κομμώτρια </a:t>
            </a:r>
            <a:r>
              <a:rPr lang="en-GB" sz="18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/>
            </a:r>
            <a:br>
              <a:rPr lang="en-GB" sz="180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n-GB" sz="20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/>
            </a:r>
            <a:br>
              <a:rPr lang="en-GB" sz="20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</a:br>
            <a:r>
              <a:rPr lang="en-GB" sz="16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Rose, M. (2004) </a:t>
            </a:r>
            <a:r>
              <a:rPr lang="en-GB" sz="1600" i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The Mind at Work: Valuing the Intelligence of the American Worker</a:t>
            </a:r>
            <a:r>
              <a:rPr lang="en-GB" sz="16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Viking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465" y="2996952"/>
            <a:ext cx="2221156" cy="25159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187" y="2444298"/>
            <a:ext cx="2800130" cy="1989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9040"/>
            <a:ext cx="2894871" cy="1926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81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954143" cy="3528392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 </a:t>
            </a:r>
            <a:r>
              <a:rPr lang="en-GB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We </a:t>
            </a:r>
            <a:r>
              <a:rPr lang="en-GB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are not paid […] for doing what we are told to do, but for doing rightly that part of our job which is left to our </a:t>
            </a:r>
            <a:r>
              <a:rPr lang="en-GB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discretion</a:t>
            </a:r>
            <a:r>
              <a:rPr lang="el-GR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</a:t>
            </a:r>
            <a:endParaRPr lang="en-GB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n-GB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n-GB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Sir 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G. Vickers (1984: 244)</a:t>
            </a:r>
          </a:p>
        </p:txBody>
      </p:sp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9592" y="148478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</a:t>
            </a:r>
            <a:r>
              <a:rPr lang="en-GB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A leader’s most important role in any organization is making good judgments – well informed, wise decisions that produce the desired outcomes. When a leader shows consistently good judgment, little else matters. When he or she shows poor judgment, nothing else matters</a:t>
            </a:r>
            <a:r>
              <a:rPr lang="el-GR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</a:t>
            </a:r>
            <a:endParaRPr lang="en-GB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endParaRPr lang="en-GB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n-GB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N.M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. </a:t>
            </a:r>
            <a:r>
              <a:rPr lang="en-GB" sz="28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Tichy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and W.G </a:t>
            </a:r>
            <a:r>
              <a:rPr lang="en-GB" sz="28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Bennis</a:t>
            </a:r>
            <a:r>
              <a:rPr lang="en-GB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(2007:94)</a:t>
            </a:r>
            <a:endParaRPr lang="en-GB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76872"/>
            <a:ext cx="7954143" cy="3240360"/>
          </a:xfrm>
        </p:spPr>
        <p:txBody>
          <a:bodyPr anchor="t" anchorCtr="0">
            <a:normAutofit/>
          </a:bodyPr>
          <a:lstStyle/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«Η αποτυχία της συνεργασίας […], η αποδιοργάνωση είναι χαρακτηριστικά δεδομένα της ανθρώπινης ιστορίας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»</a:t>
            </a:r>
          </a:p>
          <a:p>
            <a:pPr algn="just"/>
            <a:endParaRPr lang="el-GR" sz="8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C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. </a:t>
            </a:r>
            <a:r>
              <a:rPr lang="el-GR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Barnard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</a:t>
            </a:r>
            <a:r>
              <a:rPr lang="el-GR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The </a:t>
            </a:r>
            <a:r>
              <a:rPr lang="el-GR" b="1" i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Functions</a:t>
            </a:r>
            <a:r>
              <a:rPr lang="el-GR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 of the Executive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, 1938, σ.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4-5</a:t>
            </a:r>
          </a:p>
          <a:p>
            <a:pPr algn="just"/>
            <a:endParaRPr lang="el-GR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FDocument Bold" panose="00000700000000000000" pitchFamily="2" charset="0"/>
            </a:endParaRPr>
          </a:p>
          <a:p>
            <a:pPr algn="just"/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Γιατί η συνεργασία δεν είναι αναπόφευκτη;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Διότι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προϋποθέτει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Italic" panose="00000B00000000000000" pitchFamily="2" charset="0"/>
              </a:rPr>
              <a:t>εμπιστοσύνη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 </a:t>
            </a:r>
            <a:r>
              <a:rPr lang="el-GR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– </a:t>
            </a:r>
            <a:r>
              <a:rPr lang="el-GR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FDocument Bold" panose="00000700000000000000" pitchFamily="2" charset="0"/>
              </a:rPr>
              <a:t>Το δίλημμα του φυλακισμένου</a:t>
            </a:r>
          </a:p>
        </p:txBody>
      </p:sp>
      <p:sp>
        <p:nvSpPr>
          <p:cNvPr id="7" name="Rectangle 6"/>
          <p:cNvSpPr/>
          <p:nvPr/>
        </p:nvSpPr>
        <p:spPr>
          <a:xfrm>
            <a:off x="-13594" y="5949280"/>
            <a:ext cx="914400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74" r="4504" b="16911"/>
          <a:stretch/>
        </p:blipFill>
        <p:spPr>
          <a:xfrm>
            <a:off x="6156176" y="389193"/>
            <a:ext cx="2661882" cy="72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421</TotalTime>
  <Words>849</Words>
  <Application>Microsoft Office PowerPoint</Application>
  <PresentationFormat>On-screen Show (4:3)</PresentationFormat>
  <Paragraphs>116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Ηγεσία, Φρόνηση, Αυτενέργεια:  Πως δημιουργούν οι καλοί οργανισμοί</vt:lpstr>
      <vt:lpstr>PowerPoint Presentation</vt:lpstr>
      <vt:lpstr>PowerPoint Presentation</vt:lpstr>
      <vt:lpstr>PowerPoint Presentation</vt:lpstr>
      <vt:lpstr>PowerPoint Presentation</vt:lpstr>
      <vt:lpstr>Καθημερινά επαγγέλματα - Γραμματέας, Σερβιτόρος, Κομμώτρια   Rose, M. (2004) The Mind at Work: Valuing the Intelligence of the American Worker, Viking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Αριστοτέλης, «Ηθικά Νικομάχεια», 1143β 9-10 </vt:lpstr>
      <vt:lpstr>PowerPoint Presentation</vt:lpstr>
      <vt:lpstr>PowerPoint Presentation</vt:lpstr>
      <vt:lpstr>PowerPoint Presentation</vt:lpstr>
      <vt:lpstr>Ηγεσία, Φρόνηση, Αυτενέργεια:  Πως δημιουργούν οι καλοί οργανισμοί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Nicoleta Nicolaou-Pissarides</dc:creator>
  <cp:lastModifiedBy>haris</cp:lastModifiedBy>
  <cp:revision>111</cp:revision>
  <cp:lastPrinted>2013-12-19T10:31:29Z</cp:lastPrinted>
  <dcterms:created xsi:type="dcterms:W3CDTF">2013-12-19T06:38:40Z</dcterms:created>
  <dcterms:modified xsi:type="dcterms:W3CDTF">2014-11-25T14:25:27Z</dcterms:modified>
</cp:coreProperties>
</file>